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60" d="100"/>
          <a:sy n="60" d="100"/>
        </p:scale>
        <p:origin x="-2706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2BABA-8313-466F-BE17-9E3A42DBA18D}" type="datetimeFigureOut">
              <a:rPr lang="es-MX" smtClean="0"/>
              <a:pPr/>
              <a:t>05/11/2013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72FFE-FF17-45D4-ADF7-BC16B1235E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72FFE-FF17-45D4-ADF7-BC16B1235E1B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72FFE-FF17-45D4-ADF7-BC16B1235E1B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108D-2ECB-43E8-B198-F8F878FA69D9}" type="datetimeFigureOut">
              <a:rPr lang="es-MX" smtClean="0"/>
              <a:pPr/>
              <a:t>05/11/2013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78B-83F1-46E6-A24C-B6655EC4C87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108D-2ECB-43E8-B198-F8F878FA69D9}" type="datetimeFigureOut">
              <a:rPr lang="es-MX" smtClean="0"/>
              <a:pPr/>
              <a:t>05/11/2013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78B-83F1-46E6-A24C-B6655EC4C87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108D-2ECB-43E8-B198-F8F878FA69D9}" type="datetimeFigureOut">
              <a:rPr lang="es-MX" smtClean="0"/>
              <a:pPr/>
              <a:t>05/11/2013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78B-83F1-46E6-A24C-B6655EC4C87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108D-2ECB-43E8-B198-F8F878FA69D9}" type="datetimeFigureOut">
              <a:rPr lang="es-MX" smtClean="0"/>
              <a:pPr/>
              <a:t>05/11/2013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78B-83F1-46E6-A24C-B6655EC4C87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108D-2ECB-43E8-B198-F8F878FA69D9}" type="datetimeFigureOut">
              <a:rPr lang="es-MX" smtClean="0"/>
              <a:pPr/>
              <a:t>05/11/2013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78B-83F1-46E6-A24C-B6655EC4C87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108D-2ECB-43E8-B198-F8F878FA69D9}" type="datetimeFigureOut">
              <a:rPr lang="es-MX" smtClean="0"/>
              <a:pPr/>
              <a:t>05/11/2013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78B-83F1-46E6-A24C-B6655EC4C87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108D-2ECB-43E8-B198-F8F878FA69D9}" type="datetimeFigureOut">
              <a:rPr lang="es-MX" smtClean="0"/>
              <a:pPr/>
              <a:t>05/11/2013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78B-83F1-46E6-A24C-B6655EC4C87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108D-2ECB-43E8-B198-F8F878FA69D9}" type="datetimeFigureOut">
              <a:rPr lang="es-MX" smtClean="0"/>
              <a:pPr/>
              <a:t>05/11/2013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78B-83F1-46E6-A24C-B6655EC4C87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108D-2ECB-43E8-B198-F8F878FA69D9}" type="datetimeFigureOut">
              <a:rPr lang="es-MX" smtClean="0"/>
              <a:pPr/>
              <a:t>05/11/2013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78B-83F1-46E6-A24C-B6655EC4C87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108D-2ECB-43E8-B198-F8F878FA69D9}" type="datetimeFigureOut">
              <a:rPr lang="es-MX" smtClean="0"/>
              <a:pPr/>
              <a:t>05/11/2013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D78B-83F1-46E6-A24C-B6655EC4C87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108D-2ECB-43E8-B198-F8F878FA69D9}" type="datetimeFigureOut">
              <a:rPr lang="es-MX" smtClean="0"/>
              <a:pPr/>
              <a:t>05/11/2013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D9DFD78B-83F1-46E6-A24C-B6655EC4C87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9E108D-2ECB-43E8-B198-F8F878FA69D9}" type="datetimeFigureOut">
              <a:rPr lang="es-MX" smtClean="0"/>
              <a:pPr/>
              <a:t>05/11/2013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DFD78B-83F1-46E6-A24C-B6655EC4C872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3.gstatic.com/images?q=tbn:ANd9GcTXivr7xCg1jsRUl-SeM3TJOMwUw6ARs_yscfP8vmpLC9a34dMM"/>
          <p:cNvPicPr>
            <a:picLocks noChangeAspect="1" noChangeArrowheads="1"/>
          </p:cNvPicPr>
          <p:nvPr/>
        </p:nvPicPr>
        <p:blipFill>
          <a:blip r:embed="rId3" cstate="print">
            <a:lum bright="19000" contrast="11000"/>
          </a:blip>
          <a:srcRect/>
          <a:stretch>
            <a:fillRect/>
          </a:stretch>
        </p:blipFill>
        <p:spPr bwMode="auto">
          <a:xfrm>
            <a:off x="1844824" y="3203848"/>
            <a:ext cx="2892262" cy="288032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1106742" y="2651787"/>
            <a:ext cx="4698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11" name="10 Imagen" descr="Pleca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672" y="8676455"/>
            <a:ext cx="5904656" cy="46754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27" name="Picture 3" descr="logo-sep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8640" y="179512"/>
            <a:ext cx="1206134" cy="86409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28" name="Picture 4" descr="Imagen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57192" y="323528"/>
            <a:ext cx="1460083" cy="64807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3" name="12 CuadroTexto"/>
          <p:cNvSpPr txBox="1"/>
          <p:nvPr/>
        </p:nvSpPr>
        <p:spPr>
          <a:xfrm>
            <a:off x="332656" y="1388031"/>
            <a:ext cx="6120680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Colegio de Educación Profesional Técnica del Estado de Puebla, Plantel II 175, ubicado en Cerrada Golfo Centro Ex.-Hda. Zavaleta No. 37, a través de la Dirección del Colegio, en consonancia con el Modelo Académico de Calidad para la Competitividad y como resultado del trabajo en Academia, emite la siguiente:</a:t>
            </a:r>
          </a:p>
          <a:p>
            <a:r>
              <a:rPr lang="es-MX" sz="1200" dirty="0" smtClean="0"/>
              <a:t> </a:t>
            </a:r>
          </a:p>
          <a:p>
            <a:pPr algn="ctr"/>
            <a:r>
              <a:rPr lang="es-MX" sz="2800" b="1" dirty="0" smtClean="0"/>
              <a:t>C O N V O C A T O R I A</a:t>
            </a:r>
            <a:endParaRPr lang="es-MX" sz="2800" dirty="0" smtClean="0"/>
          </a:p>
          <a:p>
            <a:r>
              <a:rPr lang="es-MX" sz="1200" dirty="0" smtClean="0"/>
              <a:t> </a:t>
            </a:r>
          </a:p>
          <a:p>
            <a:r>
              <a:rPr lang="es-MX" sz="1200" b="1" dirty="0" smtClean="0"/>
              <a:t>OBJETIVO:</a:t>
            </a:r>
            <a:endParaRPr lang="es-MX" sz="1200" dirty="0" smtClean="0"/>
          </a:p>
          <a:p>
            <a:r>
              <a:rPr lang="es-MX" sz="1200" dirty="0" smtClean="0"/>
              <a:t> </a:t>
            </a:r>
          </a:p>
          <a:p>
            <a:r>
              <a:rPr lang="es-MX" sz="1200" dirty="0" smtClean="0"/>
              <a:t>Cuidar del medio ambiente escolar del plantel; contribuyendo así al desarrollo sustentable de la comunidad estudiantil, promoviendo la educación para preservar y proteger el equilibrio de la naturaleza </a:t>
            </a:r>
          </a:p>
          <a:p>
            <a:r>
              <a:rPr lang="es-MX" sz="1200" dirty="0" smtClean="0"/>
              <a:t> </a:t>
            </a:r>
          </a:p>
          <a:p>
            <a:r>
              <a:rPr lang="es-MX" sz="1200" dirty="0" smtClean="0"/>
              <a:t> </a:t>
            </a:r>
          </a:p>
          <a:p>
            <a:r>
              <a:rPr lang="es-MX" sz="1200" b="1" dirty="0" smtClean="0"/>
              <a:t>BASES:</a:t>
            </a:r>
            <a:endParaRPr lang="es-MX" sz="1200" dirty="0" smtClean="0"/>
          </a:p>
          <a:p>
            <a:r>
              <a:rPr lang="es-MX" sz="1200" dirty="0" smtClean="0"/>
              <a:t> </a:t>
            </a:r>
          </a:p>
          <a:p>
            <a:r>
              <a:rPr lang="es-MX" sz="1200" b="1" dirty="0" smtClean="0"/>
              <a:t>1 PARTICIPAN:</a:t>
            </a:r>
            <a:endParaRPr lang="es-MX" sz="1200" dirty="0" smtClean="0"/>
          </a:p>
          <a:p>
            <a:r>
              <a:rPr lang="es-MX" sz="1200" dirty="0" smtClean="0"/>
              <a:t> </a:t>
            </a:r>
          </a:p>
          <a:p>
            <a:r>
              <a:rPr lang="es-MX" sz="1200" dirty="0" smtClean="0"/>
              <a:t>Alumnos de primer semestre turno vespertino del ciclo agosto 2013-enero 2014, previamente organizados en equipos de trabajo.</a:t>
            </a:r>
          </a:p>
          <a:p>
            <a:r>
              <a:rPr lang="es-MX" sz="1200" dirty="0" smtClean="0"/>
              <a:t> </a:t>
            </a:r>
          </a:p>
          <a:p>
            <a:r>
              <a:rPr lang="es-MX" sz="1200" dirty="0" smtClean="0"/>
              <a:t> </a:t>
            </a:r>
          </a:p>
          <a:p>
            <a:r>
              <a:rPr lang="es-MX" sz="1200" b="1" dirty="0" smtClean="0"/>
              <a:t>2. DE LA ELABORACIÓN DEL CARTEL</a:t>
            </a:r>
            <a:endParaRPr lang="es-MX" sz="1200" dirty="0" smtClean="0"/>
          </a:p>
          <a:p>
            <a:r>
              <a:rPr lang="es-MX" sz="1200" dirty="0" smtClean="0"/>
              <a:t> </a:t>
            </a:r>
          </a:p>
          <a:p>
            <a:r>
              <a:rPr lang="es-MX" sz="1200" dirty="0" smtClean="0"/>
              <a:t>2.1 El tamaño del CARTEL puede ser de 11x17 pulgadas hacia arriba.</a:t>
            </a:r>
          </a:p>
          <a:p>
            <a:r>
              <a:rPr lang="es-MX" sz="1200" dirty="0" smtClean="0"/>
              <a:t>Los materiales a utilizar pueden ser: cartulina satinada, cartoncillo, o de manera digital. Se puede hacer dibujado, pintado con acuarelas, impreso o con recortes de papel.</a:t>
            </a:r>
          </a:p>
          <a:p>
            <a:r>
              <a:rPr lang="es-MX" sz="1200" dirty="0" smtClean="0"/>
              <a:t>2.2</a:t>
            </a:r>
            <a:r>
              <a:rPr lang="es-MX" sz="1200" b="1" dirty="0" smtClean="0"/>
              <a:t> </a:t>
            </a:r>
            <a:r>
              <a:rPr lang="es-MX" sz="1200" dirty="0" smtClean="0"/>
              <a:t>Deberán entregar en un sobre manila tamaño carta</a:t>
            </a:r>
            <a:r>
              <a:rPr lang="es-MX" sz="1200" b="1" dirty="0" smtClean="0"/>
              <a:t> los </a:t>
            </a:r>
            <a:r>
              <a:rPr lang="es-MX" sz="1200" dirty="0" smtClean="0"/>
              <a:t>nombres y matrícula escolar de quienes integran el equipo de trabajo, el nombre del módulo/s involucrados en el proyecto transversal, nombre de la carrera, grupo, turno, ciclo escolar.</a:t>
            </a:r>
          </a:p>
          <a:p>
            <a:r>
              <a:rPr lang="es-MX" sz="1200" b="1" dirty="0" smtClean="0"/>
              <a:t> </a:t>
            </a:r>
            <a:endParaRPr lang="es-MX" sz="1200" dirty="0" smtClean="0"/>
          </a:p>
          <a:p>
            <a:r>
              <a:rPr lang="es-MX" sz="1200" b="1" dirty="0" smtClean="0"/>
              <a:t> </a:t>
            </a:r>
            <a:endParaRPr lang="es-MX" sz="1200" dirty="0" smtClean="0"/>
          </a:p>
          <a:p>
            <a:r>
              <a:rPr lang="es-MX" sz="1200" b="1" dirty="0" smtClean="0"/>
              <a:t>3. DE LA ENTREGA DE PROPUESTAS:</a:t>
            </a:r>
            <a:endParaRPr lang="es-MX" sz="1200" dirty="0" smtClean="0"/>
          </a:p>
          <a:p>
            <a:r>
              <a:rPr lang="es-MX" sz="1200" dirty="0" smtClean="0"/>
              <a:t> </a:t>
            </a:r>
          </a:p>
          <a:p>
            <a:r>
              <a:rPr lang="es-MX" sz="1200" dirty="0" smtClean="0"/>
              <a:t>3.1 Los CARTELES deberán entregarse de manera personal a alguno de los docentes siguientes: Mtro. Jesús </a:t>
            </a:r>
            <a:r>
              <a:rPr lang="es-MX" sz="1200" dirty="0" err="1" smtClean="0"/>
              <a:t>Enriquez</a:t>
            </a:r>
            <a:r>
              <a:rPr lang="es-MX" sz="1200" dirty="0" smtClean="0"/>
              <a:t> Díaz, Mtra. Lourdes González Lozada o Lic. Juan Francisco Pérez González.</a:t>
            </a:r>
          </a:p>
          <a:p>
            <a:r>
              <a:rPr lang="es-MX" sz="1200" dirty="0" smtClean="0"/>
              <a:t> </a:t>
            </a:r>
          </a:p>
          <a:p>
            <a:r>
              <a:rPr lang="es-MX" sz="1200" dirty="0" smtClean="0"/>
              <a:t> </a:t>
            </a:r>
          </a:p>
          <a:p>
            <a:r>
              <a:rPr lang="es-MX" sz="1000" dirty="0" smtClean="0"/>
              <a:t> </a:t>
            </a:r>
          </a:p>
          <a:p>
            <a:r>
              <a:rPr lang="es-MX" sz="1000" dirty="0" smtClean="0"/>
              <a:t> </a:t>
            </a:r>
          </a:p>
          <a:p>
            <a:r>
              <a:rPr lang="es-MX" sz="1000" dirty="0" smtClean="0"/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1106742" y="2651787"/>
            <a:ext cx="4698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11" name="10 Imagen" descr="Pleca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72" y="8676455"/>
            <a:ext cx="5904656" cy="46754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27" name="Picture 3" descr="logo-sep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8640" y="179512"/>
            <a:ext cx="1206134" cy="86409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28" name="Picture 4" descr="Imagen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57192" y="323528"/>
            <a:ext cx="1460083" cy="64807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188640" y="1403648"/>
            <a:ext cx="64087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3.2.-Los carteles deberán entregarse durante el periodo comprendido entre la fecha de publicación de la presente convocatoria y la fecha que decidan los docentes mencionados en el punto anterior, quienes coordinan el proyecto transversal.</a:t>
            </a:r>
          </a:p>
          <a:p>
            <a:r>
              <a:rPr lang="es-MX" sz="1200" dirty="0" smtClean="0"/>
              <a:t> </a:t>
            </a:r>
          </a:p>
          <a:p>
            <a:r>
              <a:rPr lang="es-MX" sz="1200" dirty="0" smtClean="0"/>
              <a:t> </a:t>
            </a:r>
          </a:p>
          <a:p>
            <a:r>
              <a:rPr lang="es-MX" sz="1200" b="1" dirty="0" smtClean="0"/>
              <a:t>4. DEL JURADO CALIFICADOR</a:t>
            </a:r>
            <a:r>
              <a:rPr lang="es-MX" sz="1200" dirty="0" smtClean="0"/>
              <a:t>:</a:t>
            </a:r>
          </a:p>
          <a:p>
            <a:r>
              <a:rPr lang="es-MX" sz="1200" dirty="0" smtClean="0"/>
              <a:t> </a:t>
            </a:r>
          </a:p>
          <a:p>
            <a:r>
              <a:rPr lang="es-MX" sz="1200" dirty="0" smtClean="0"/>
              <a:t>4.1.-El Jurado Calificador estará integrado por profesionales en la materia. e integrantes de la coordinación del proyecto.</a:t>
            </a:r>
          </a:p>
          <a:p>
            <a:r>
              <a:rPr lang="es-MX" sz="1200" dirty="0" smtClean="0"/>
              <a:t> </a:t>
            </a:r>
          </a:p>
          <a:p>
            <a:r>
              <a:rPr lang="es-MX" sz="1200" dirty="0" smtClean="0"/>
              <a:t>4.2.-El Jurado Calificador evaluará los trabajos presentados, considerando:</a:t>
            </a:r>
          </a:p>
          <a:p>
            <a:r>
              <a:rPr lang="es-MX" sz="1200" dirty="0" smtClean="0"/>
              <a:t>4.2.1 El impacto y trascendencia ambiental de la obra realizada, así como sus beneficios sustentables</a:t>
            </a:r>
          </a:p>
          <a:p>
            <a:r>
              <a:rPr lang="es-MX" sz="1200" dirty="0" smtClean="0"/>
              <a:t>4.2.2 La originalidad, creatividad de los materiales utilizados así como su relación en la solución de problemas en el cuidado del medio ambiente escolar de su plantel.</a:t>
            </a:r>
          </a:p>
          <a:p>
            <a:r>
              <a:rPr lang="es-MX" sz="1200" dirty="0" smtClean="0"/>
              <a:t>2.2.3 Las acciones para prevenir, restaurar y conservar el medio ambiente escolar de su plantel</a:t>
            </a:r>
          </a:p>
          <a:p>
            <a:r>
              <a:rPr lang="es-MX" sz="1200" dirty="0" smtClean="0"/>
              <a:t>4)  Los alcances y beneficios al propiciar entre la comunidad escolar, una cultura ambiental en el cuidado del medio ambiente escolar.</a:t>
            </a:r>
          </a:p>
          <a:p>
            <a:r>
              <a:rPr lang="es-MX" sz="1200" dirty="0" smtClean="0"/>
              <a:t> </a:t>
            </a:r>
          </a:p>
          <a:p>
            <a:r>
              <a:rPr lang="es-MX" sz="1200" b="1" dirty="0" smtClean="0"/>
              <a:t> </a:t>
            </a:r>
            <a:endParaRPr lang="es-MX" sz="1200" dirty="0" smtClean="0"/>
          </a:p>
          <a:p>
            <a:r>
              <a:rPr lang="es-MX" sz="1200" b="1" dirty="0" smtClean="0"/>
              <a:t>5. DE LA PREMIACIÓN</a:t>
            </a:r>
            <a:r>
              <a:rPr lang="es-MX" sz="1200" dirty="0" smtClean="0"/>
              <a:t>:</a:t>
            </a:r>
          </a:p>
          <a:p>
            <a:r>
              <a:rPr lang="es-MX" sz="1200" dirty="0" smtClean="0"/>
              <a:t> </a:t>
            </a:r>
          </a:p>
          <a:p>
            <a:r>
              <a:rPr lang="es-MX" sz="1200" dirty="0" smtClean="0"/>
              <a:t>5.1.-Habrá tres primeros lugares.</a:t>
            </a:r>
          </a:p>
          <a:p>
            <a:r>
              <a:rPr lang="es-MX" sz="1200" dirty="0" smtClean="0"/>
              <a:t>5.2.-El fallo del jurado será inapelable.</a:t>
            </a:r>
          </a:p>
          <a:p>
            <a:r>
              <a:rPr lang="es-MX" sz="1200" dirty="0" smtClean="0"/>
              <a:t>5.3.-Los resultados se difundirán en fecha y hora previamente discutida por los organizadores.</a:t>
            </a:r>
          </a:p>
          <a:p>
            <a:r>
              <a:rPr lang="es-MX" sz="1200" dirty="0" smtClean="0"/>
              <a:t>5.5.-Cualquier caso no previsto en la presente Convocatoria, será resuelto por el</a:t>
            </a:r>
          </a:p>
          <a:p>
            <a:r>
              <a:rPr lang="es-MX" sz="1200" dirty="0" smtClean="0"/>
              <a:t>Jurado Calificador. </a:t>
            </a:r>
          </a:p>
          <a:p>
            <a:r>
              <a:rPr lang="es-MX" sz="1200" dirty="0" smtClean="0"/>
              <a:t> </a:t>
            </a:r>
          </a:p>
          <a:p>
            <a:r>
              <a:rPr lang="es-MX" sz="1200" dirty="0" smtClean="0"/>
              <a:t> </a:t>
            </a:r>
          </a:p>
          <a:p>
            <a:r>
              <a:rPr lang="es-MX" sz="1200" dirty="0" smtClean="0"/>
              <a:t>H. Puebla de Z., octubre de 2013</a:t>
            </a:r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9" name="Picture 2" descr="https://encrypted-tbn3.gstatic.com/images?q=tbn:ANd9GcTXivr7xCg1jsRUl-SeM3TJOMwUw6ARs_yscfP8vmpLC9a34dMM"/>
          <p:cNvPicPr>
            <a:picLocks noChangeAspect="1" noChangeArrowheads="1"/>
          </p:cNvPicPr>
          <p:nvPr/>
        </p:nvPicPr>
        <p:blipFill>
          <a:blip r:embed="rId6" cstate="print">
            <a:lum bright="19000" contrast="11000"/>
          </a:blip>
          <a:srcRect/>
          <a:stretch>
            <a:fillRect/>
          </a:stretch>
        </p:blipFill>
        <p:spPr bwMode="auto">
          <a:xfrm>
            <a:off x="1844824" y="3203848"/>
            <a:ext cx="2892262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ersonalizado 1">
      <a:dk1>
        <a:sysClr val="windowText" lastClr="000000"/>
      </a:dk1>
      <a:lt1>
        <a:sysClr val="window" lastClr="FFFFFF"/>
      </a:lt1>
      <a:dk2>
        <a:srgbClr val="54A838"/>
      </a:dk2>
      <a:lt2>
        <a:srgbClr val="DBF5F9"/>
      </a:lt2>
      <a:accent1>
        <a:srgbClr val="7CCA62"/>
      </a:accent1>
      <a:accent2>
        <a:srgbClr val="B0DFA0"/>
      </a:accent2>
      <a:accent3>
        <a:srgbClr val="A5C249"/>
      </a:accent3>
      <a:accent4>
        <a:srgbClr val="07674D"/>
      </a:accent4>
      <a:accent5>
        <a:srgbClr val="CAE9C0"/>
      </a:accent5>
      <a:accent6>
        <a:srgbClr val="DBE6B6"/>
      </a:accent6>
      <a:hlink>
        <a:srgbClr val="C9DA91"/>
      </a:hlink>
      <a:folHlink>
        <a:srgbClr val="A5C249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100</Words>
  <Application>Microsoft Office PowerPoint</Application>
  <PresentationFormat>Presentación en pantalla (4:3)</PresentationFormat>
  <Paragraphs>59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FORMACION TECNICA</dc:creator>
  <cp:lastModifiedBy>FORMACION TECNICA</cp:lastModifiedBy>
  <cp:revision>6</cp:revision>
  <dcterms:created xsi:type="dcterms:W3CDTF">2013-08-22T23:46:23Z</dcterms:created>
  <dcterms:modified xsi:type="dcterms:W3CDTF">2013-11-06T00:26:12Z</dcterms:modified>
</cp:coreProperties>
</file>